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70" r:id="rId2"/>
    <p:sldId id="277" r:id="rId3"/>
    <p:sldId id="278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3" r:id="rId18"/>
    <p:sldId id="292" r:id="rId19"/>
    <p:sldId id="294" r:id="rId20"/>
    <p:sldId id="295" r:id="rId21"/>
    <p:sldId id="296" r:id="rId22"/>
    <p:sldId id="29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718F"/>
    <a:srgbClr val="497281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525" autoAdjust="0"/>
  </p:normalViewPr>
  <p:slideViewPr>
    <p:cSldViewPr snapToGrid="0">
      <p:cViewPr>
        <p:scale>
          <a:sx n="150" d="100"/>
          <a:sy n="150" d="100"/>
        </p:scale>
        <p:origin x="-1992" y="-17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8CF638-256C-4CA0-A748-722AA836E7A8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5030BD-20FE-4C18-A33C-4912C7D39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582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30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LMRoman10-Regular-Identity-H"/>
              </a:rPr>
              <a:t>In the above note the 2 at the end of the last capture history representing a chopped event. Chopped carcasses will be dealt with later. Also note that for </a:t>
            </a:r>
            <a:r>
              <a:rPr lang="en-US" sz="1800" b="0" i="0" u="none" strike="noStrike" baseline="0" dirty="0">
                <a:latin typeface="LatinModernMath-Regular-Identity-H"/>
              </a:rPr>
              <a:t>𝑃3 </a:t>
            </a:r>
            <a:r>
              <a:rPr lang="en-US" sz="1800" b="0" i="0" u="none" strike="noStrike" baseline="0" dirty="0">
                <a:latin typeface="LMRoman10-Regular-Identity-H"/>
              </a:rPr>
              <a:t>the likelihood conditions on the initial observation and excludes estimates of </a:t>
            </a:r>
            <a:r>
              <a:rPr lang="en-US" sz="1800" b="0" i="0" u="none" strike="noStrike" baseline="0" dirty="0">
                <a:latin typeface="LatinModernMath-Regular-Identity-H"/>
              </a:rPr>
              <a:t>𝜙 </a:t>
            </a:r>
            <a:r>
              <a:rPr lang="en-US" sz="1800" b="0" i="0" u="none" strike="noStrike" baseline="0" dirty="0">
                <a:latin typeface="LMRoman10-Regular-Identity-H"/>
              </a:rPr>
              <a:t>or </a:t>
            </a:r>
            <a:r>
              <a:rPr lang="en-US" sz="1800" b="0" i="0" u="none" strike="noStrike" baseline="0" dirty="0">
                <a:latin typeface="LatinModernMath-Regular-Identity-H"/>
              </a:rPr>
              <a:t>𝑝 </a:t>
            </a:r>
            <a:r>
              <a:rPr lang="en-US" sz="1800" b="0" i="0" u="none" strike="noStrike" baseline="0" dirty="0">
                <a:latin typeface="LMRoman10-Regular-Identity-H"/>
              </a:rPr>
              <a:t>before that period.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32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269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33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912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710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3149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99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013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0771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754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1817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8420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4099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71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031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779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347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842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003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040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645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8749B-636C-5CC3-3806-1FAA69793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4FFE8A-DDEB-CD1A-BE29-1DB5A4C057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268AF-15ED-26E1-DCDE-390ED3262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0B6D0-84BF-5E62-F683-7A06BE68E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E1E02-AC53-9007-7518-6C6BDEEAC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580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A30A5-1C7D-CFAA-225F-6B0D68225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F7E565-83C4-6DE6-EE82-32E52192CC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C6809-A62F-38C9-4BF8-A5332CF94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3D7C2-703A-0689-2B3F-70828100C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4EC74-6D71-705E-6C89-912C74AF4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231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6D68FC-1CFA-4516-93DD-E653470F32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6F8F8B-7658-2E10-CB3D-0BF2355002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138B7-AAA1-DEE4-C246-C291A5B89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E047F-43EF-CF66-9353-5E076CCBD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9DC60-65B6-284E-7C80-7F35E3252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109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D3AD18-64E1-6059-61D0-0BBC7B9281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144838"/>
          </a:xfrm>
        </p:spPr>
        <p:txBody>
          <a:bodyPr/>
          <a:lstStyle>
            <a:lvl1pPr marL="0" indent="0" algn="ctr">
              <a:lnSpc>
                <a:spcPct val="300000"/>
              </a:lnSpc>
              <a:buNone/>
              <a:tabLst>
                <a:tab pos="2230438" algn="l"/>
              </a:tabLst>
              <a:defRPr/>
            </a:lvl1pPr>
          </a:lstStyle>
          <a:p>
            <a:r>
              <a:rPr lang="en-US" dirty="0"/>
              <a:t>Insert Picture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8CD82-FE2C-848E-7E3C-C3106B0319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81100" y="3889003"/>
            <a:ext cx="9829800" cy="909637"/>
          </a:xfrm>
        </p:spPr>
        <p:txBody>
          <a:bodyPr anchor="b">
            <a:normAutofit/>
          </a:bodyPr>
          <a:lstStyle>
            <a:lvl1pPr algn="ctr">
              <a:defRPr sz="4800" b="1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B0454C-6DB7-B79C-A5BF-F3073BA447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16507"/>
            <a:ext cx="9144000" cy="365125"/>
          </a:xfrm>
        </p:spPr>
        <p:txBody>
          <a:bodyPr/>
          <a:lstStyle>
            <a:lvl1pPr marL="0" indent="0" algn="ctr">
              <a:buNone/>
              <a:defRPr sz="2400" i="1"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93D7AE0-7DBD-A848-246A-F08E23C88C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65625" y="5513859"/>
            <a:ext cx="3460750" cy="289734"/>
          </a:xfrm>
        </p:spPr>
        <p:txBody>
          <a:bodyPr>
            <a:normAutofit/>
          </a:bodyPr>
          <a:lstStyle>
            <a:lvl1pPr marL="0" indent="0" algn="ctr">
              <a:buNone/>
              <a:defRPr sz="1800" b="1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PRESENTED BY: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8A1B98-64AE-7F0D-0D2A-3C7A5C0BBD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15382" y="5821460"/>
            <a:ext cx="7361237" cy="289735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First, Last Name – California Department of Fish and Wildlife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42A69D-4275-F414-2C61-02683FA56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05600"/>
            <a:ext cx="12192000" cy="152400"/>
          </a:xfrm>
          <a:prstGeom prst="rect">
            <a:avLst/>
          </a:prstGeom>
          <a:solidFill>
            <a:srgbClr val="1E7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223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759BC-34CD-F546-199B-7C111FEF7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8" y="437908"/>
            <a:ext cx="11421291" cy="760412"/>
          </a:xfrm>
        </p:spPr>
        <p:txBody>
          <a:bodyPr/>
          <a:lstStyle/>
          <a:p>
            <a:r>
              <a:rPr lang="en-US" dirty="0"/>
              <a:t>Click to edit title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65F90-C306-58CE-BEA8-25FB6AEBD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8" y="1631599"/>
            <a:ext cx="3643540" cy="4769198"/>
          </a:xfrm>
        </p:spPr>
        <p:txBody>
          <a:bodyPr>
            <a:normAutofit/>
          </a:bodyPr>
          <a:lstStyle>
            <a:lvl1pPr>
              <a:defRPr sz="2400">
                <a:solidFill>
                  <a:srgbClr val="1E718F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7A9B63-5A41-C3DC-F351-2409C18447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81487" y="1631599"/>
            <a:ext cx="7910513" cy="47469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CE80EE-C114-B206-6249-128EB26A5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05600"/>
            <a:ext cx="12192000" cy="152400"/>
          </a:xfrm>
          <a:prstGeom prst="rect">
            <a:avLst/>
          </a:prstGeom>
          <a:solidFill>
            <a:srgbClr val="1E7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236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B15CF-66F3-802A-9035-433A8BBDD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CF94-3883-3592-A043-B823668A8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594E9-53E2-DCCF-909A-E8BE5182D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7D6A1-0DA0-3A33-E334-35E6725EE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A3457-7DB9-7854-3142-17CFDAD9C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4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338B4-7926-1311-05CE-2D2A89B07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B8A2B-6EA6-8AB1-111A-B9C8412C5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AA584-87A8-8190-AB35-1B81E7BCC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D5C3E-1868-1B4B-0964-730F06717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1DF4E-C870-C1D9-7016-DC63FC878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504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E08DA-4B44-2A51-A578-B7D9DA83B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DF48B-B7F5-37D9-6773-03EAD18DD5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A83620-0E3F-61C1-956B-3D943CC902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45442-6234-BF76-148A-5A393F96B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413F10-59D8-6625-63F1-6D36C47DC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F9769E-F8BA-4133-6DD6-07DFF1CC5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44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B0253-64D4-ECB2-3C69-D8A29A7C7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0FD5F-C80F-76DA-CAAD-79CF0E6E4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DBE915-A8B4-E4A1-13FE-ABC340B3D3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B5EE82-C090-AC06-06A3-7FD444A1E8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6E9D2B-1A1A-CF8C-2BF9-033B8A2721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1473E-33E9-5057-D350-9F70A7F6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6C7CCF-0286-E652-CAD4-F63F4BE5A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272342-21D6-C457-2E32-37EBC382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70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33BAA-9FAC-91E2-5777-840E30AE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B8F40A-6F64-8637-0FEF-819A8B524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C2046E-87AD-2304-F14A-3E47699B8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AB1E13-5884-2D83-DB9F-03C9D48C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156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8EB1B0-F3DB-865D-54CE-97F955C5C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4D7437-B3BA-86DA-88BC-232C0EEAE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22B75-ADB3-C7E4-87FF-0472B482A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93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5B810-D24C-1EAD-0A60-811408459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8EB8C-F91F-32AD-B310-CE76DFEA7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123802-904C-083A-BFDD-F958719675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DFAD9-8E3B-ED14-815C-6F6C85C7C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F98D15-C933-C180-0C64-9F54638EA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F1FEC-B7D6-B4B7-DF8A-0C50E94A6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7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0B62F-E33C-AD8C-5641-92E227786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0C6C32-AD92-D54D-91CD-D002957838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35E7A4-F3C5-F4A2-F8EF-BDC1CF3D94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BC5A55-CF62-5B93-AED2-3F7717953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44ECBB-7F9D-387D-5023-86CB16BD6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CAE579-FE90-5919-0C13-A1B9DBB45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29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FD500A-F7BF-3D60-F8F8-C481F1571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46C45-B581-8F7F-F17D-466C28512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4D742-1F40-1B50-4073-B0FFAFEF32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4E3014-9A5E-4C5C-866A-82074B33D71E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EB50D-03E8-9929-2423-F28B0A582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CB732-3831-E41F-C497-D76194FC2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79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0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37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app=desktop&amp;v=XepXtl9YKwc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www.statlect.com/fundamentals-of-statistics/maximum-likelihood-algorithm" TargetMode="External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FC03835-5BB8-D71E-9395-6C6C05BB4A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37" b="25731"/>
          <a:stretch/>
        </p:blipFill>
        <p:spPr>
          <a:xfrm>
            <a:off x="0" y="0"/>
            <a:ext cx="12192000" cy="3144838"/>
          </a:xfrm>
        </p:spPr>
      </p:pic>
      <p:pic>
        <p:nvPicPr>
          <p:cNvPr id="9" name="Picture 8" descr="California Fish and Wildlife Logo">
            <a:extLst>
              <a:ext uri="{FF2B5EF4-FFF2-40B4-BE49-F238E27FC236}">
                <a16:creationId xmlns:a16="http://schemas.microsoft.com/office/drawing/2014/main" id="{05BEA135-73FE-53A2-FE81-A29C0E9F1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016" y="2191216"/>
            <a:ext cx="1233966" cy="1628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39641B-5D2F-B0E9-1A5A-A2062A4786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1E718F"/>
                </a:solidFill>
                <a:latin typeface="Century Gothic" panose="020B0502020202020204" pitchFamily="34" charset="0"/>
              </a:rPr>
              <a:t>CVCS Escapement Modeling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95C4B8-FA7D-8EE3-F6C5-C7AF9F710B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Presented by: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047BD4-8C99-C4BE-83A1-EF6CD3D7D1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dirty="0"/>
              <a:t>Arthur Barros, California Department of Fish and Wildlife</a:t>
            </a:r>
          </a:p>
          <a:p>
            <a:r>
              <a:rPr lang="en-US" dirty="0"/>
              <a:t>Arthur.Barros@wildlife.ca.gov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BE11D55-20E6-FF15-A042-C531832799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Mathematics of the CVCS Escapement Model</a:t>
            </a:r>
          </a:p>
        </p:txBody>
      </p:sp>
    </p:spTree>
    <p:extLst>
      <p:ext uri="{BB962C8B-B14F-4D97-AF65-F5344CB8AC3E}">
        <p14:creationId xmlns:p14="http://schemas.microsoft.com/office/powerpoint/2010/main" val="2638691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4400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4400" b="1">
                            <a:solidFill>
                              <a:srgbClr val="1E718F"/>
                            </a:solidFill>
                            <a:latin typeface="Century Gothic" panose="020B0502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1E718F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68" t="-19200" b="-2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3C5ED5F-1D72-2DB6-B1FF-E5493AD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268117"/>
            <a:ext cx="11421290" cy="1039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We can represent the likelihood of observing our four capture histories as: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17A2E-2CB2-D08D-8A62-4D6BDAB20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543" y="2337046"/>
            <a:ext cx="84582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47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4400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4400" b="1">
                            <a:solidFill>
                              <a:srgbClr val="1E718F"/>
                            </a:solidFill>
                            <a:latin typeface="Century Gothic" panose="020B0502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1E718F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68" t="-19200" b="-2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3C5ED5F-1D72-2DB6-B1FF-E5493AD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268117"/>
            <a:ext cx="11421290" cy="1039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We can use the prior equations to represent the total likelihood of observing all capture histories as: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C10A9E-B885-E5C8-F793-F15D6E895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718" y="2303174"/>
            <a:ext cx="3371850" cy="609600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31BE1D1B-AE0F-6D48-23F1-252D80FD7B46}"/>
              </a:ext>
            </a:extLst>
          </p:cNvPr>
          <p:cNvSpPr txBox="1">
            <a:spLocks/>
          </p:cNvSpPr>
          <p:nvPr/>
        </p:nvSpPr>
        <p:spPr>
          <a:xfrm>
            <a:off x="380998" y="2980740"/>
            <a:ext cx="11421290" cy="760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E718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Or as the product of all the </a:t>
            </a:r>
            <a:r>
              <a:rPr lang="en-US" sz="2800" i="1" dirty="0"/>
              <a:t>n</a:t>
            </a:r>
            <a:r>
              <a:rPr lang="en-US" sz="2800" dirty="0"/>
              <a:t> capture history probabilities as: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C4CF9D-C1ED-5022-D944-240CA97AF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905" y="3636086"/>
            <a:ext cx="1895475" cy="1057275"/>
          </a:xfrm>
          <a:prstGeom prst="rect">
            <a:avLst/>
          </a:prstGeom>
        </p:spPr>
      </p:pic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F976575E-1279-37BA-1436-2882DEE73A78}"/>
              </a:ext>
            </a:extLst>
          </p:cNvPr>
          <p:cNvSpPr txBox="1">
            <a:spLocks/>
          </p:cNvSpPr>
          <p:nvPr/>
        </p:nvSpPr>
        <p:spPr>
          <a:xfrm>
            <a:off x="380997" y="4763160"/>
            <a:ext cx="11421290" cy="7604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E718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Which can be made easier for computation by log-transforming our likelihoods: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E9E77C-7430-B974-9CF7-8A0A380DC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1467" y="5192751"/>
            <a:ext cx="2800350" cy="1104900"/>
          </a:xfrm>
          <a:prstGeom prst="rect">
            <a:avLst/>
          </a:prstGeom>
        </p:spPr>
      </p:pic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E173A42C-9B80-AABE-2DF1-8C498BDBCBA9}"/>
              </a:ext>
            </a:extLst>
          </p:cNvPr>
          <p:cNvSpPr txBox="1">
            <a:spLocks/>
          </p:cNvSpPr>
          <p:nvPr/>
        </p:nvSpPr>
        <p:spPr>
          <a:xfrm>
            <a:off x="380997" y="6249236"/>
            <a:ext cx="11421290" cy="760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E718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The above is known as the “log-likelihood” of the probability.</a:t>
            </a:r>
          </a:p>
        </p:txBody>
      </p:sp>
    </p:spTree>
    <p:extLst>
      <p:ext uri="{BB962C8B-B14F-4D97-AF65-F5344CB8AC3E}">
        <p14:creationId xmlns:p14="http://schemas.microsoft.com/office/powerpoint/2010/main" val="662096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4400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4400" b="1">
                            <a:solidFill>
                              <a:srgbClr val="1E718F"/>
                            </a:solidFill>
                            <a:latin typeface="Century Gothic" panose="020B0502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1E718F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68" t="-19200" b="-2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9" y="1268117"/>
                <a:ext cx="11421290" cy="533588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So, if we have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1E718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>
                            <a:solidFill>
                              <a:srgbClr val="1E718F"/>
                            </a:solidFill>
                          </a:rPr>
                          <m:t>𝜙</m:t>
                        </m:r>
                      </m:e>
                      <m:sub>
                        <m:r>
                          <a:rPr lang="en-US" sz="2800" b="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, we can estimate the “log-likelihood” of observing a set of given capture histories.</a:t>
                </a:r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But of course, we don’t have these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1E718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>
                            <a:solidFill>
                              <a:srgbClr val="1E718F"/>
                            </a:solidFill>
                          </a:rPr>
                          <m:t>𝜙</m:t>
                        </m:r>
                      </m:e>
                      <m:sub>
                        <m:r>
                          <a:rPr lang="en-US" sz="2800" b="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, so how do we calculate them?</a:t>
                </a:r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Answer: utilize covariates. </a:t>
                </a:r>
              </a:p>
            </p:txBody>
          </p:sp>
        </mc:Choice>
        <mc:Fallback xmlns="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268117"/>
                <a:ext cx="11421290" cy="5335883"/>
              </a:xfrm>
              <a:blipFill>
                <a:blip r:embed="rId4"/>
                <a:stretch>
                  <a:fillRect l="-1067" t="-1600" r="-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B488640-267C-DDDD-05D6-BA43648C4A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2368" y="4667492"/>
            <a:ext cx="36385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36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Logistic regression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4400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4400" b="1">
                            <a:solidFill>
                              <a:srgbClr val="1E718F"/>
                            </a:solidFill>
                            <a:latin typeface="Century Gothic" panose="020B0502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1E718F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68" t="-19200" b="-2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3C5ED5F-1D72-2DB6-B1FF-E5493AD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268117"/>
            <a:ext cx="11421290" cy="53358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The probability of capture or survival given a specific covariate can best be represented with logistic regression models: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88640-267C-DDDD-05D6-BA43648C4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166" y="3383636"/>
            <a:ext cx="3638550" cy="17526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5A228ED-46DF-4B66-33DC-EAA346DAF893}"/>
              </a:ext>
            </a:extLst>
          </p:cNvPr>
          <p:cNvCxnSpPr>
            <a:cxnSpLocks/>
          </p:cNvCxnSpPr>
          <p:nvPr/>
        </p:nvCxnSpPr>
        <p:spPr>
          <a:xfrm flipV="1">
            <a:off x="4812146" y="4259936"/>
            <a:ext cx="1976582" cy="726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E11C0EA-7743-6379-A614-8493A0865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434" y="3190874"/>
            <a:ext cx="356235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5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Logistic regression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4400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4400" b="1">
                            <a:solidFill>
                              <a:srgbClr val="1E718F"/>
                            </a:solidFill>
                            <a:latin typeface="Century Gothic" panose="020B0502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1E718F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68" t="-19200" b="-2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3C5ED5F-1D72-2DB6-B1FF-E5493AD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268117"/>
            <a:ext cx="11421290" cy="53358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The prior logistic models can be transformed to “logit” (log odds) functions to model the probabilities as linear functions of our covariates: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5A228ED-46DF-4B66-33DC-EAA346DAF893}"/>
              </a:ext>
            </a:extLst>
          </p:cNvPr>
          <p:cNvCxnSpPr>
            <a:cxnSpLocks/>
          </p:cNvCxnSpPr>
          <p:nvPr/>
        </p:nvCxnSpPr>
        <p:spPr>
          <a:xfrm flipV="1">
            <a:off x="4812146" y="4259936"/>
            <a:ext cx="1976582" cy="726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E11C0EA-7743-6379-A614-8493A0865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62" y="3183611"/>
            <a:ext cx="3562350" cy="2152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4ECBF6-476E-2DC6-E211-5BBBBCED3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0762" y="3174086"/>
            <a:ext cx="3762375" cy="1085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126E48-B650-1EC9-FFEA-140FFFC3B4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0762" y="4517591"/>
            <a:ext cx="36576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10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Maximum log-likelihood estimation (MLE)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9" y="2347054"/>
                <a:ext cx="11421290" cy="425694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Using the above equations, we can estimate the probability of survival or capture, but first we need a way to estimate the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ϒ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ϒ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/>
                  <a:t>.</a:t>
                </a:r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We’ll do this with a method known as “maximum log-likelihood estimation” (MLE).</a:t>
                </a:r>
              </a:p>
            </p:txBody>
          </p:sp>
        </mc:Choice>
        <mc:Fallback xmlns="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2347054"/>
                <a:ext cx="11421290" cy="4256946"/>
              </a:xfrm>
              <a:blipFill>
                <a:blip r:embed="rId3"/>
                <a:stretch>
                  <a:fillRect l="-1067" t="-2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5B36CF5C-87C2-76CE-B84C-2C0C84119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773" y="1175684"/>
            <a:ext cx="3762375" cy="1085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B2744F-AFDC-A636-2A37-64AF4C7EA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4853" y="1198320"/>
            <a:ext cx="36576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199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Maximum log-likelihood estimation (MLE)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8" y="2514600"/>
                <a:ext cx="11421290" cy="98850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Recall the above equation, where "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𝑙𝑛</m:t>
                        </m:r>
                      </m:fName>
                      <m:e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"</m:t>
                        </m:r>
                      </m:e>
                    </m:func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log-likelihood of observing the capture history for a given carcass.</a:t>
                </a:r>
              </a:p>
              <a:p>
                <a:pPr marL="0" indent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8" y="2514600"/>
                <a:ext cx="11421290" cy="988502"/>
              </a:xfrm>
              <a:blipFill>
                <a:blip r:embed="rId3"/>
                <a:stretch>
                  <a:fillRect l="-1067" t="-11111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667A77E-0150-1B49-819D-879845BE7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318" y="1409845"/>
            <a:ext cx="2800350" cy="1104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7C534-1AF5-8B82-D71E-B57FBD4091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587" y="3564750"/>
            <a:ext cx="10029825" cy="11811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3E112C8-707E-EBEC-DE9C-825EB05865DD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2078334" y="4371976"/>
            <a:ext cx="1763416" cy="118187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1C3F6D-4629-5FD6-4A64-FF0C26D5483A}"/>
                  </a:ext>
                </a:extLst>
              </p:cNvPr>
              <p:cNvSpPr txBox="1"/>
              <p:nvPr/>
            </p:nvSpPr>
            <p:spPr>
              <a:xfrm>
                <a:off x="1013418" y="5553850"/>
                <a:ext cx="2129832" cy="8572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= 1 if carcass </a:t>
                </a:r>
                <a:r>
                  <a:rPr lang="en-US" dirty="0" err="1"/>
                  <a:t>i</a:t>
                </a:r>
                <a:r>
                  <a:rPr lang="en-US" dirty="0"/>
                  <a:t> was captured during period j, 0 otherwise.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1C3F6D-4629-5FD6-4A64-FF0C26D54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418" y="5553850"/>
                <a:ext cx="2129832" cy="857222"/>
              </a:xfrm>
              <a:prstGeom prst="rect">
                <a:avLst/>
              </a:prstGeom>
              <a:blipFill>
                <a:blip r:embed="rId6"/>
                <a:stretch>
                  <a:fillRect l="-5143" t="-7801" r="-8286" b="-15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Brace 21">
            <a:extLst>
              <a:ext uri="{FF2B5EF4-FFF2-40B4-BE49-F238E27FC236}">
                <a16:creationId xmlns:a16="http://schemas.microsoft.com/office/drawing/2014/main" id="{185A7BD4-4391-5B91-8A13-D79D8763B457}"/>
              </a:ext>
            </a:extLst>
          </p:cNvPr>
          <p:cNvSpPr/>
          <p:nvPr/>
        </p:nvSpPr>
        <p:spPr>
          <a:xfrm rot="5400000">
            <a:off x="4181620" y="3801828"/>
            <a:ext cx="518286" cy="165947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13CA702E-2BD4-0FFE-8CFF-AD599FB4CE0F}"/>
              </a:ext>
            </a:extLst>
          </p:cNvPr>
          <p:cNvSpPr/>
          <p:nvPr/>
        </p:nvSpPr>
        <p:spPr>
          <a:xfrm rot="5400000">
            <a:off x="6879779" y="3134487"/>
            <a:ext cx="518286" cy="299415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9E3720D4-BF7E-0AC7-28B6-6ED420C44DC8}"/>
              </a:ext>
            </a:extLst>
          </p:cNvPr>
          <p:cNvSpPr/>
          <p:nvPr/>
        </p:nvSpPr>
        <p:spPr>
          <a:xfrm rot="5400000">
            <a:off x="9396032" y="3924142"/>
            <a:ext cx="518286" cy="139065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C8C45E1-74F8-69C5-F451-143D9FA98CCB}"/>
              </a:ext>
            </a:extLst>
          </p:cNvPr>
          <p:cNvCxnSpPr>
            <a:cxnSpLocks/>
            <a:stCxn id="27" idx="0"/>
          </p:cNvCxnSpPr>
          <p:nvPr/>
        </p:nvCxnSpPr>
        <p:spPr>
          <a:xfrm flipH="1" flipV="1">
            <a:off x="10920413" y="4372750"/>
            <a:ext cx="587374" cy="80645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69978B3-772E-3EC8-8F5C-5B2297823462}"/>
                  </a:ext>
                </a:extLst>
              </p:cNvPr>
              <p:cNvSpPr txBox="1"/>
              <p:nvPr/>
            </p:nvSpPr>
            <p:spPr>
              <a:xfrm>
                <a:off x="10975329" y="5179201"/>
                <a:ext cx="10649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69978B3-772E-3EC8-8F5C-5B2297823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329" y="5179201"/>
                <a:ext cx="1064916" cy="276999"/>
              </a:xfrm>
              <a:prstGeom prst="rect">
                <a:avLst/>
              </a:prstGeom>
              <a:blipFill>
                <a:blip r:embed="rId7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E323AEA-D42B-06C1-384B-9CC930CD5739}"/>
                  </a:ext>
                </a:extLst>
              </p:cNvPr>
              <p:cNvSpPr txBox="1"/>
              <p:nvPr/>
            </p:nvSpPr>
            <p:spPr>
              <a:xfrm>
                <a:off x="3374031" y="4855668"/>
                <a:ext cx="2129832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dirty="0"/>
                  <a:t>If carcass captured during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, chance of capture.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E323AEA-D42B-06C1-384B-9CC930CD5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031" y="4855668"/>
                <a:ext cx="2129832" cy="830997"/>
              </a:xfrm>
              <a:prstGeom prst="rect">
                <a:avLst/>
              </a:prstGeom>
              <a:blipFill>
                <a:blip r:embed="rId8"/>
                <a:stretch>
                  <a:fillRect l="-1143" t="-8824" r="-3143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AE6D50A-D8AF-21B2-97A8-3BBBABB62587}"/>
                  </a:ext>
                </a:extLst>
              </p:cNvPr>
              <p:cNvSpPr txBox="1"/>
              <p:nvPr/>
            </p:nvSpPr>
            <p:spPr>
              <a:xfrm>
                <a:off x="6074006" y="4855667"/>
                <a:ext cx="2129832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dirty="0"/>
                  <a:t>If carcass not captured during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, chance of no capture.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AE6D50A-D8AF-21B2-97A8-3BBBABB62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006" y="4855667"/>
                <a:ext cx="2129832" cy="1107996"/>
              </a:xfrm>
              <a:prstGeom prst="rect">
                <a:avLst/>
              </a:prstGeom>
              <a:blipFill>
                <a:blip r:embed="rId9"/>
                <a:stretch>
                  <a:fillRect t="-6630" b="-12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C79E526B-6A63-2CDD-2CB4-F1235C9D094E}"/>
              </a:ext>
            </a:extLst>
          </p:cNvPr>
          <p:cNvSpPr txBox="1"/>
          <p:nvPr/>
        </p:nvSpPr>
        <p:spPr>
          <a:xfrm>
            <a:off x="8636000" y="4855285"/>
            <a:ext cx="212983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/>
              <a:t>Chance carcass survives from j-1 to j.</a:t>
            </a:r>
          </a:p>
        </p:txBody>
      </p:sp>
    </p:spTree>
    <p:extLst>
      <p:ext uri="{BB962C8B-B14F-4D97-AF65-F5344CB8AC3E}">
        <p14:creationId xmlns:p14="http://schemas.microsoft.com/office/powerpoint/2010/main" val="1564681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Maximum log-likelihood estimation (MLE)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267C534-1AF5-8B82-D71E-B57FBD409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437" y="1576776"/>
            <a:ext cx="10029825" cy="1181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BC821E-710A-05CB-8F9E-01CB78BC1062}"/>
                  </a:ext>
                </a:extLst>
              </p:cNvPr>
              <p:cNvSpPr txBox="1"/>
              <p:nvPr/>
            </p:nvSpPr>
            <p:spPr>
              <a:xfrm>
                <a:off x="6349" y="4318000"/>
                <a:ext cx="12192000" cy="445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(01010|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𝑟𝑒𝑙𝑒𝑎𝑠𝑒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=2)=</m:t>
                      </m:r>
                      <m:d>
                        <m:dPr>
                          <m:begChr m:val="[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𝑙𝑛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𝑙𝑛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z="2200" b="0" i="1" smtClean="0"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e>
                          </m:acc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)]+</m:t>
                      </m:r>
                      <m:d>
                        <m:dPr>
                          <m:begChr m:val="[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𝑙𝑛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𝑙𝑛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z="2200" i="1"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]+</m:t>
                      </m:r>
                      <m:d>
                        <m:dPr>
                          <m:begChr m:val="[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𝑙𝑛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𝑙𝑛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z="2200" i="1"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]+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BC821E-710A-05CB-8F9E-01CB78BC1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" y="4318000"/>
                <a:ext cx="12192000" cy="445443"/>
              </a:xfrm>
              <a:prstGeom prst="rect">
                <a:avLst/>
              </a:prstGeom>
              <a:blipFill>
                <a:blip r:embed="rId4"/>
                <a:stretch>
                  <a:fillRect t="-6849" b="-16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2EE4A3-44C9-2E13-A2D1-55185AA009F4}"/>
              </a:ext>
            </a:extLst>
          </p:cNvPr>
          <p:cNvCxnSpPr>
            <a:cxnSpLocks/>
            <a:endCxn id="35" idx="1"/>
          </p:cNvCxnSpPr>
          <p:nvPr/>
        </p:nvCxnSpPr>
        <p:spPr>
          <a:xfrm flipH="1">
            <a:off x="4656663" y="2757876"/>
            <a:ext cx="2099737" cy="116910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541A5-F5A3-B333-29E8-FCF728973284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6756400" y="2757876"/>
            <a:ext cx="719663" cy="1141893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F69F3E4-0923-532E-254F-091441D05A64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6756400" y="2757876"/>
            <a:ext cx="3524244" cy="1141893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3110423-A510-16D0-E988-293DC7379807}"/>
              </a:ext>
            </a:extLst>
          </p:cNvPr>
          <p:cNvSpPr txBox="1"/>
          <p:nvPr/>
        </p:nvSpPr>
        <p:spPr>
          <a:xfrm>
            <a:off x="4656663" y="3321322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373853-1AB9-C729-87D8-FC48CE92E1F4}"/>
              </a:ext>
            </a:extLst>
          </p:cNvPr>
          <p:cNvSpPr txBox="1"/>
          <p:nvPr/>
        </p:nvSpPr>
        <p:spPr>
          <a:xfrm>
            <a:off x="6650563" y="3328822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668F70-2A95-AB85-EEA1-BC8A9629BEC8}"/>
              </a:ext>
            </a:extLst>
          </p:cNvPr>
          <p:cNvSpPr txBox="1"/>
          <p:nvPr/>
        </p:nvSpPr>
        <p:spPr>
          <a:xfrm>
            <a:off x="9575800" y="3321322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j=4</a:t>
            </a:r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11DC5F9C-48BE-6FF5-C7B3-82971DF387FB}"/>
              </a:ext>
            </a:extLst>
          </p:cNvPr>
          <p:cNvSpPr/>
          <p:nvPr/>
        </p:nvSpPr>
        <p:spPr>
          <a:xfrm rot="5400000" flipH="1">
            <a:off x="4433942" y="3104064"/>
            <a:ext cx="445442" cy="209127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604F49EC-C40D-D929-ACF7-4FCC0073E58B}"/>
              </a:ext>
            </a:extLst>
          </p:cNvPr>
          <p:cNvSpPr/>
          <p:nvPr/>
        </p:nvSpPr>
        <p:spPr>
          <a:xfrm rot="5400000" flipH="1">
            <a:off x="7253342" y="2810153"/>
            <a:ext cx="445442" cy="262467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EBD4D593-B43A-00B5-E887-40F1D3ABA26E}"/>
              </a:ext>
            </a:extLst>
          </p:cNvPr>
          <p:cNvSpPr/>
          <p:nvPr/>
        </p:nvSpPr>
        <p:spPr>
          <a:xfrm rot="5400000" flipH="1">
            <a:off x="10057923" y="3042984"/>
            <a:ext cx="445442" cy="215901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7916B17F-47D5-B21B-13EE-496BEB3737CD}"/>
              </a:ext>
            </a:extLst>
          </p:cNvPr>
          <p:cNvSpPr/>
          <p:nvPr/>
        </p:nvSpPr>
        <p:spPr>
          <a:xfrm rot="5400000">
            <a:off x="6581258" y="-757365"/>
            <a:ext cx="369333" cy="666115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450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Maximum log-likelihood estimation (MLE)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E667C42-CED3-F07E-E730-5AA679170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043" y="1549400"/>
            <a:ext cx="9075994" cy="1327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3C67FE-7B29-4DE1-67F5-C32B4D5A5FBD}"/>
              </a:ext>
            </a:extLst>
          </p:cNvPr>
          <p:cNvSpPr txBox="1"/>
          <p:nvPr/>
        </p:nvSpPr>
        <p:spPr>
          <a:xfrm>
            <a:off x="2476698" y="3429000"/>
            <a:ext cx="2916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Chance carcass ‘dies’ immediately after last observation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B03732AD-4CA0-E54A-C386-FDB91E05B561}"/>
              </a:ext>
            </a:extLst>
          </p:cNvPr>
          <p:cNvSpPr/>
          <p:nvPr/>
        </p:nvSpPr>
        <p:spPr>
          <a:xfrm rot="5400000">
            <a:off x="3675910" y="2134444"/>
            <a:ext cx="518286" cy="179258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C3544E-12F3-A6C9-0022-D0A18C5C6D49}"/>
              </a:ext>
            </a:extLst>
          </p:cNvPr>
          <p:cNvSpPr txBox="1"/>
          <p:nvPr/>
        </p:nvSpPr>
        <p:spPr>
          <a:xfrm>
            <a:off x="5531608" y="3429000"/>
            <a:ext cx="5111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Product of all probabilities carcass survived but wasn’t seen for each observation point between last capture and n-1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A7EFF698-F78D-880A-B222-6CF8A363F9B3}"/>
              </a:ext>
            </a:extLst>
          </p:cNvPr>
          <p:cNvSpPr/>
          <p:nvPr/>
        </p:nvSpPr>
        <p:spPr>
          <a:xfrm rot="5400000">
            <a:off x="7828400" y="-10759"/>
            <a:ext cx="518286" cy="608298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232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Maximum log-likelihood estimation (MLE)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D356684-605C-38E5-2844-B34E4A3850E4}"/>
              </a:ext>
            </a:extLst>
          </p:cNvPr>
          <p:cNvCxnSpPr>
            <a:cxnSpLocks/>
          </p:cNvCxnSpPr>
          <p:nvPr/>
        </p:nvCxnSpPr>
        <p:spPr>
          <a:xfrm>
            <a:off x="4062986" y="2034932"/>
            <a:ext cx="990600" cy="60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D0670-566A-E305-C614-FD227D7E85E1}"/>
                  </a:ext>
                </a:extLst>
              </p:cNvPr>
              <p:cNvSpPr txBox="1"/>
              <p:nvPr/>
            </p:nvSpPr>
            <p:spPr>
              <a:xfrm>
                <a:off x="4805255" y="1570701"/>
                <a:ext cx="2473024" cy="7882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z="4000" i="1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</m:acc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D0670-566A-E305-C614-FD227D7E8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255" y="1570701"/>
                <a:ext cx="2473024" cy="7882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1331A44-77B9-EDCC-D7C9-34B64321C247}"/>
              </a:ext>
            </a:extLst>
          </p:cNvPr>
          <p:cNvCxnSpPr>
            <a:cxnSpLocks/>
          </p:cNvCxnSpPr>
          <p:nvPr/>
        </p:nvCxnSpPr>
        <p:spPr>
          <a:xfrm>
            <a:off x="7125879" y="1964816"/>
            <a:ext cx="924724" cy="53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8285DD7-C3C9-D97E-FE23-5F52EBCC5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828" y="1342739"/>
            <a:ext cx="3180472" cy="12548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8">
                <a:extLst>
                  <a:ext uri="{FF2B5EF4-FFF2-40B4-BE49-F238E27FC236}">
                    <a16:creationId xmlns:a16="http://schemas.microsoft.com/office/drawing/2014/main" id="{5BEDF1BF-2EA9-52E3-7FFB-1F0EC4CFBF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5355" y="3854827"/>
                <a:ext cx="11421290" cy="2786634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Try out various coefficients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ϒ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ϒ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/>
                  <a:t>), which will provide us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/>
                          <m:t>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Use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1E718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>
                            <a:solidFill>
                              <a:srgbClr val="1E718F"/>
                            </a:solidFill>
                          </a:rPr>
                          <m:t>𝜙</m:t>
                        </m:r>
                      </m:e>
                      <m:sub>
                        <m:r>
                          <a:rPr lang="en-US" sz="2800" b="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 to produce log-likelihood of observing all capture histories.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Repeat until you’ve found the coefficients that produce the highest log-likelihood.</a:t>
                </a:r>
              </a:p>
            </p:txBody>
          </p:sp>
        </mc:Choice>
        <mc:Fallback xmlns="">
          <p:sp>
            <p:nvSpPr>
              <p:cNvPr id="17" name="Content Placeholder 8">
                <a:extLst>
                  <a:ext uri="{FF2B5EF4-FFF2-40B4-BE49-F238E27FC236}">
                    <a16:creationId xmlns:a16="http://schemas.microsoft.com/office/drawing/2014/main" id="{5BEDF1BF-2EA9-52E3-7FFB-1F0EC4CFBF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5355" y="3854827"/>
                <a:ext cx="11421290" cy="2786634"/>
              </a:xfrm>
              <a:blipFill>
                <a:blip r:embed="rId5"/>
                <a:stretch>
                  <a:fillRect l="-1067" t="-3720" r="-961" b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7F2E763E-F0F5-21FA-F135-73656512B1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706" y="1198320"/>
            <a:ext cx="3762375" cy="10858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0ECC4E-FBC5-932C-1C8A-D2CC66D3A3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706" y="2284170"/>
            <a:ext cx="36576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87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CVCS Escapement Monitoring Plan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3C5ED5F-1D72-2DB6-B1FF-E5493AD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7" y="1405289"/>
            <a:ext cx="6128446" cy="4995508"/>
          </a:xfrm>
        </p:spPr>
        <p:txBody>
          <a:bodyPr>
            <a:normAutofit/>
          </a:bodyPr>
          <a:lstStyle/>
          <a:p>
            <a:r>
              <a:rPr lang="en-US" sz="2800" dirty="0"/>
              <a:t>Bergman et al. 2013.</a:t>
            </a:r>
          </a:p>
          <a:p>
            <a:r>
              <a:rPr lang="en-US" sz="2800" dirty="0"/>
              <a:t>“a science- based collaborative approach to improve monitoring of adult Chinook salmon returning from the ocean to spawn in CV streams (escapement) and harvested in freshwater”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0E496D-8B88-C02B-0FE3-D49D4B5DD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140" y="1198320"/>
            <a:ext cx="3624996" cy="50290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2D0C86-99B6-3820-65E0-414ED885E0EE}"/>
              </a:ext>
            </a:extLst>
          </p:cNvPr>
          <p:cNvSpPr txBox="1"/>
          <p:nvPr/>
        </p:nvSpPr>
        <p:spPr>
          <a:xfrm>
            <a:off x="7212001" y="6227321"/>
            <a:ext cx="442170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00" indent="-304800"/>
            <a:r>
              <a:rPr lang="en-US" sz="900" dirty="0">
                <a:effectLst/>
              </a:rPr>
              <a:t>Bergman, J. M., Nielson, R. M., &amp; Low, A. (2013). CENTRAL VALLEY CHINOOK SALMON IN-RIVER ESCAPEMENT MONITORING PLAN. </a:t>
            </a:r>
            <a:r>
              <a:rPr lang="en-US" sz="900" i="1" dirty="0">
                <a:effectLst/>
              </a:rPr>
              <a:t>Paper Knowledge . Toward a Media History of Documents</a:t>
            </a:r>
            <a:r>
              <a:rPr lang="en-US" sz="900" dirty="0">
                <a:effectLst/>
              </a:rPr>
              <a:t>, 12–26.</a:t>
            </a:r>
          </a:p>
        </p:txBody>
      </p:sp>
    </p:spTree>
    <p:extLst>
      <p:ext uri="{BB962C8B-B14F-4D97-AF65-F5344CB8AC3E}">
        <p14:creationId xmlns:p14="http://schemas.microsoft.com/office/powerpoint/2010/main" val="1802670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Maximum log-likelihood estimation (MLE)</a:t>
            </a: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5BEDF1BF-2EA9-52E3-7FFB-1F0EC4CFB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55" y="1308100"/>
            <a:ext cx="11546295" cy="5333361"/>
          </a:xfrm>
        </p:spPr>
        <p:txBody>
          <a:bodyPr>
            <a:normAutofit/>
          </a:bodyPr>
          <a:lstStyle/>
          <a:p>
            <a:r>
              <a:rPr lang="en-US" sz="2800" dirty="0"/>
              <a:t>For a simple overview of MLE: </a:t>
            </a:r>
            <a:r>
              <a:rPr lang="en-US" sz="2800" dirty="0">
                <a:hlinkClick r:id="rId3"/>
              </a:rPr>
              <a:t>https://www.youtube.com/watch?app=desktop&amp;v=XepXtl9YKwc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Of course, our datasets are large, and with multiple covariates, the MLE process is made too complicated to do by hand.</a:t>
            </a:r>
          </a:p>
          <a:p>
            <a:endParaRPr lang="en-US" sz="2800" dirty="0"/>
          </a:p>
          <a:p>
            <a:r>
              <a:rPr lang="en-US" sz="2800" dirty="0"/>
              <a:t>In brief: MLE allows us to get “best guess” answers for problems with no analytical solution.</a:t>
            </a:r>
          </a:p>
          <a:p>
            <a:endParaRPr lang="en-US" sz="2800" dirty="0"/>
          </a:p>
          <a:p>
            <a:r>
              <a:rPr lang="en-US" sz="2800" dirty="0"/>
              <a:t>Fortunately, we can use </a:t>
            </a:r>
            <a:r>
              <a:rPr lang="en-US" sz="2800" b="1" dirty="0"/>
              <a:t>optimization algorithms</a:t>
            </a:r>
            <a:r>
              <a:rPr lang="en-US" sz="2800" dirty="0"/>
              <a:t> to do the work for us.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60473B-613D-135A-C5F6-0E57E3D1B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9698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Maximum log-likelihood estimation (MLE)</a:t>
            </a: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5BEDF1BF-2EA9-52E3-7FFB-1F0EC4CFB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55" y="1308100"/>
            <a:ext cx="11546295" cy="5333361"/>
          </a:xfrm>
        </p:spPr>
        <p:txBody>
          <a:bodyPr>
            <a:normAutofit/>
          </a:bodyPr>
          <a:lstStyle/>
          <a:p>
            <a:r>
              <a:rPr lang="en-US" sz="2800" dirty="0"/>
              <a:t>Optimization Algorithms: </a:t>
            </a:r>
            <a:r>
              <a:rPr lang="en-US" sz="2800" dirty="0">
                <a:hlinkClick r:id="rId3"/>
              </a:rPr>
              <a:t>https://www.statlect.com/fundamentals-of-statistics/maximum-likelihood-algorithm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FCA883-0B58-8D46-A7ED-8B65C8002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75" y="2706687"/>
            <a:ext cx="4629150" cy="30575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E0BD92-D608-0744-3509-3FB92BA18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7942" y="2101850"/>
            <a:ext cx="2028532" cy="43942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073901-0052-C232-0141-522B6EC54EA1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4822825" y="2895600"/>
            <a:ext cx="3268442" cy="133985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ight Brace 9">
            <a:extLst>
              <a:ext uri="{FF2B5EF4-FFF2-40B4-BE49-F238E27FC236}">
                <a16:creationId xmlns:a16="http://schemas.microsoft.com/office/drawing/2014/main" id="{4700B925-B82E-4557-446E-655C80FC000B}"/>
              </a:ext>
            </a:extLst>
          </p:cNvPr>
          <p:cNvSpPr/>
          <p:nvPr/>
        </p:nvSpPr>
        <p:spPr>
          <a:xfrm>
            <a:off x="9785350" y="2209800"/>
            <a:ext cx="654050" cy="428625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64C904-79EA-93E8-76F2-22FEB6C1D4F7}"/>
              </a:ext>
            </a:extLst>
          </p:cNvPr>
          <p:cNvSpPr txBox="1"/>
          <p:nvPr/>
        </p:nvSpPr>
        <p:spPr>
          <a:xfrm>
            <a:off x="10437405" y="4029759"/>
            <a:ext cx="156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Optimization algorithm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F7F3BD-5BC0-CC06-57F6-73252CD511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9795" y="4950690"/>
            <a:ext cx="1910655" cy="753864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0446F9-FBC7-E289-E381-5A853A33B039}"/>
                  </a:ext>
                </a:extLst>
              </p:cNvPr>
              <p:cNvSpPr txBox="1"/>
              <p:nvPr/>
            </p:nvSpPr>
            <p:spPr>
              <a:xfrm>
                <a:off x="226330" y="3099297"/>
                <a:ext cx="18310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ϒ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ϒ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0446F9-FBC7-E289-E381-5A853A33B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30" y="3099297"/>
                <a:ext cx="1831070" cy="369332"/>
              </a:xfrm>
              <a:prstGeom prst="rect">
                <a:avLst/>
              </a:prstGeom>
              <a:blipFill>
                <a:blip r:embed="rId7"/>
                <a:stretch>
                  <a:fillRect b="-1111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FD7AA82-4F59-0494-B5C1-2B87B7787FFC}"/>
              </a:ext>
            </a:extLst>
          </p:cNvPr>
          <p:cNvSpPr txBox="1"/>
          <p:nvPr/>
        </p:nvSpPr>
        <p:spPr>
          <a:xfrm>
            <a:off x="2859088" y="2830538"/>
            <a:ext cx="19304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Capture histories and covariates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FC5CC21-E80C-9C42-5557-CE8C6465B5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351" y="3886688"/>
            <a:ext cx="4477936" cy="6378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Right Brace 28">
            <a:extLst>
              <a:ext uri="{FF2B5EF4-FFF2-40B4-BE49-F238E27FC236}">
                <a16:creationId xmlns:a16="http://schemas.microsoft.com/office/drawing/2014/main" id="{698AC5B0-FB1D-0636-2ED9-347689E2D653}"/>
              </a:ext>
            </a:extLst>
          </p:cNvPr>
          <p:cNvSpPr/>
          <p:nvPr/>
        </p:nvSpPr>
        <p:spPr>
          <a:xfrm flipH="1">
            <a:off x="8157942" y="2209800"/>
            <a:ext cx="764988" cy="132319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66F8C9D-FBDC-0729-F577-CD376B1BF8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462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Wrapping up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0446F9-FBC7-E289-E381-5A853A33B039}"/>
                  </a:ext>
                </a:extLst>
              </p:cNvPr>
              <p:cNvSpPr txBox="1"/>
              <p:nvPr/>
            </p:nvSpPr>
            <p:spPr>
              <a:xfrm>
                <a:off x="7338330" y="1376622"/>
                <a:ext cx="244067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0446F9-FBC7-E289-E381-5A853A33B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8330" y="1376622"/>
                <a:ext cx="2440670" cy="461665"/>
              </a:xfrm>
              <a:prstGeom prst="rect">
                <a:avLst/>
              </a:prstGeom>
              <a:blipFill>
                <a:blip r:embed="rId3"/>
                <a:stretch>
                  <a:fillRect b="-1410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6DAC751-8988-B4DF-EF96-C8FE0B1BD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395" y="3810099"/>
            <a:ext cx="2144540" cy="12254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24B37-FA41-DB65-5647-D03FD2A40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4345" y="5659680"/>
            <a:ext cx="6787370" cy="101618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C3F9C3-7698-F709-2330-FC16A3E6857C}"/>
                  </a:ext>
                </a:extLst>
              </p:cNvPr>
              <p:cNvSpPr txBox="1"/>
              <p:nvPr/>
            </p:nvSpPr>
            <p:spPr>
              <a:xfrm>
                <a:off x="7322153" y="2552898"/>
                <a:ext cx="2473024" cy="7882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z="4000" i="1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</m:acc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C3F9C3-7698-F709-2330-FC16A3E68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153" y="2552898"/>
                <a:ext cx="2473024" cy="7882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5E913CE-445A-F7B4-5DEE-2389A0D838AE}"/>
              </a:ext>
            </a:extLst>
          </p:cNvPr>
          <p:cNvCxnSpPr>
            <a:cxnSpLocks/>
            <a:stCxn id="16" idx="2"/>
            <a:endCxn id="13" idx="0"/>
          </p:cNvCxnSpPr>
          <p:nvPr/>
        </p:nvCxnSpPr>
        <p:spPr>
          <a:xfrm>
            <a:off x="8558665" y="1838287"/>
            <a:ext cx="0" cy="71461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CF12507-10A9-B1C5-80B6-AA54428A9D29}"/>
              </a:ext>
            </a:extLst>
          </p:cNvPr>
          <p:cNvCxnSpPr>
            <a:cxnSpLocks/>
          </p:cNvCxnSpPr>
          <p:nvPr/>
        </p:nvCxnSpPr>
        <p:spPr>
          <a:xfrm>
            <a:off x="8558665" y="3356050"/>
            <a:ext cx="0" cy="54920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8457FB3-1BE0-5546-FF2D-F3DF9B6C2DB3}"/>
              </a:ext>
            </a:extLst>
          </p:cNvPr>
          <p:cNvCxnSpPr>
            <a:cxnSpLocks/>
          </p:cNvCxnSpPr>
          <p:nvPr/>
        </p:nvCxnSpPr>
        <p:spPr>
          <a:xfrm>
            <a:off x="8558665" y="5035550"/>
            <a:ext cx="0" cy="54610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A3596B7-9B47-1FD5-F69B-9B9D8842F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8">
                <a:extLst>
                  <a:ext uri="{FF2B5EF4-FFF2-40B4-BE49-F238E27FC236}">
                    <a16:creationId xmlns:a16="http://schemas.microsoft.com/office/drawing/2014/main" id="{F73818A2-1F67-167A-B736-A71ED14FFE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5355" y="1308100"/>
                <a:ext cx="4732745" cy="5333361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MLE provides most likely coefficients.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28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Use coefficients to estimate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/>
                          <m:t>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 for each carcass.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28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Horvitz-Thompson estimate of abundance.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28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Super population estimate of abundance.</a:t>
                </a:r>
              </a:p>
            </p:txBody>
          </p:sp>
        </mc:Choice>
        <mc:Fallback xmlns="">
          <p:sp>
            <p:nvSpPr>
              <p:cNvPr id="30" name="Content Placeholder 8">
                <a:extLst>
                  <a:ext uri="{FF2B5EF4-FFF2-40B4-BE49-F238E27FC236}">
                    <a16:creationId xmlns:a16="http://schemas.microsoft.com/office/drawing/2014/main" id="{F73818A2-1F67-167A-B736-A71ED14FFE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5355" y="1308100"/>
                <a:ext cx="4732745" cy="5333361"/>
              </a:xfrm>
              <a:blipFill>
                <a:blip r:embed="rId7"/>
                <a:stretch>
                  <a:fillRect l="-2574" t="-2632" r="-2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8441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CVCS Carcass Surveys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3C5ED5F-1D72-2DB6-B1FF-E5493AD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7" y="1405289"/>
            <a:ext cx="6128446" cy="4995508"/>
          </a:xfrm>
        </p:spPr>
        <p:txBody>
          <a:bodyPr>
            <a:normAutofit/>
          </a:bodyPr>
          <a:lstStyle/>
          <a:p>
            <a:r>
              <a:rPr lang="en-US" sz="2800" dirty="0"/>
              <a:t>Carcasses are captured during survey periods, usually weekly.</a:t>
            </a:r>
          </a:p>
          <a:p>
            <a:r>
              <a:rPr lang="en-US" sz="2800" dirty="0"/>
              <a:t>Carcasses are marked with disctags and  deposited back into the system for future recapture.</a:t>
            </a:r>
          </a:p>
          <a:p>
            <a:r>
              <a:rPr lang="en-US" sz="2400" dirty="0"/>
              <a:t>Carcasses that are decayed to a point where identification or measurement is difficult are “chopped”.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FC89A-BBAC-EF7C-1E24-A6B64BF529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64" r="30305"/>
          <a:stretch/>
        </p:blipFill>
        <p:spPr>
          <a:xfrm>
            <a:off x="7405396" y="3"/>
            <a:ext cx="4786604" cy="68579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43F3E0-D0F0-00C6-5B70-CBD8F0183E0D}"/>
              </a:ext>
            </a:extLst>
          </p:cNvPr>
          <p:cNvSpPr txBox="1"/>
          <p:nvPr/>
        </p:nvSpPr>
        <p:spPr>
          <a:xfrm>
            <a:off x="7405396" y="6257833"/>
            <a:ext cx="4786604" cy="600164"/>
          </a:xfrm>
          <a:prstGeom prst="rect">
            <a:avLst/>
          </a:prstGeom>
          <a:solidFill>
            <a:srgbClr val="595959">
              <a:alpha val="5882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Photo attribution: DWR 2020 https://water.ca.gov/News/Blog/2020/December/Carcass-Survey-Helps-DWR-Learn-About-Health-of-Salmon-Species</a:t>
            </a:r>
          </a:p>
        </p:txBody>
      </p:sp>
    </p:spTree>
    <p:extLst>
      <p:ext uri="{BB962C8B-B14F-4D97-AF65-F5344CB8AC3E}">
        <p14:creationId xmlns:p14="http://schemas.microsoft.com/office/powerpoint/2010/main" val="4292172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The Data: capture histories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3C5ED5F-1D72-2DB6-B1FF-E5493AD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7" y="1405289"/>
            <a:ext cx="6128446" cy="4995508"/>
          </a:xfrm>
        </p:spPr>
        <p:txBody>
          <a:bodyPr>
            <a:normAutofit/>
          </a:bodyPr>
          <a:lstStyle/>
          <a:p>
            <a:r>
              <a:rPr lang="en-US" sz="2800" dirty="0"/>
              <a:t>Records of capture and recapture for a given carcass.</a:t>
            </a:r>
          </a:p>
          <a:p>
            <a:r>
              <a:rPr lang="en-US" sz="2800" dirty="0"/>
              <a:t>0 = indicates carcass was not capture during that period.</a:t>
            </a:r>
          </a:p>
          <a:p>
            <a:r>
              <a:rPr lang="en-US" sz="2800" dirty="0"/>
              <a:t>1 = indicates carcass was captured and returned.</a:t>
            </a:r>
          </a:p>
          <a:p>
            <a:r>
              <a:rPr lang="en-US" sz="2800" dirty="0"/>
              <a:t>2 = carcass was captured and “chopped”.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F32775-55C9-72B5-E6CC-B4CAF058D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482" y="1754229"/>
            <a:ext cx="4038600" cy="30765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B15617-A034-00EA-1A02-1A57D0F228BC}"/>
              </a:ext>
            </a:extLst>
          </p:cNvPr>
          <p:cNvSpPr txBox="1"/>
          <p:nvPr/>
        </p:nvSpPr>
        <p:spPr>
          <a:xfrm>
            <a:off x="7585295" y="4830804"/>
            <a:ext cx="3720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demo_CH.csv</a:t>
            </a:r>
          </a:p>
        </p:txBody>
      </p:sp>
    </p:spTree>
    <p:extLst>
      <p:ext uri="{BB962C8B-B14F-4D97-AF65-F5344CB8AC3E}">
        <p14:creationId xmlns:p14="http://schemas.microsoft.com/office/powerpoint/2010/main" val="1781088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The Data: chops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3C5ED5F-1D72-2DB6-B1FF-E5493AD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7" y="1405289"/>
            <a:ext cx="6128446" cy="4995508"/>
          </a:xfrm>
        </p:spPr>
        <p:txBody>
          <a:bodyPr>
            <a:normAutofit/>
          </a:bodyPr>
          <a:lstStyle/>
          <a:p>
            <a:r>
              <a:rPr lang="en-US" sz="2800" dirty="0"/>
              <a:t>Records of number of carcasses removed from system upon first capture.</a:t>
            </a:r>
          </a:p>
          <a:p>
            <a:r>
              <a:rPr lang="en-US" sz="2800" dirty="0"/>
              <a:t>Done when carcass is deteriorated beyond identification or measurement, and won’t last long enough for further recaptures.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B15617-A034-00EA-1A02-1A57D0F228BC}"/>
              </a:ext>
            </a:extLst>
          </p:cNvPr>
          <p:cNvSpPr txBox="1"/>
          <p:nvPr/>
        </p:nvSpPr>
        <p:spPr>
          <a:xfrm>
            <a:off x="7585295" y="3128752"/>
            <a:ext cx="3720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demo_Chops.csv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4EF58-BA5A-EECD-8B8F-72D11574D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557" y="2262086"/>
            <a:ext cx="4362450" cy="7524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13846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The Data: covariates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7" y="1405289"/>
                <a:ext cx="6128446" cy="4995508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/>
                  <a:t>Records of relevant covariates for each captured and marked carcass.</a:t>
                </a:r>
              </a:p>
              <a:p>
                <a:r>
                  <a:rPr lang="en-US" sz="2800" dirty="0"/>
                  <a:t>For CVCS, covariates currently used are sex and length of carcass.</a:t>
                </a:r>
              </a:p>
              <a:p>
                <a:r>
                  <a:rPr lang="en-US" sz="2800" dirty="0"/>
                  <a:t>Used to determine different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/>
                          <m:t>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7" y="1405289"/>
                <a:ext cx="6128446" cy="4995508"/>
              </a:xfrm>
              <a:blipFill>
                <a:blip r:embed="rId3"/>
                <a:stretch>
                  <a:fillRect l="-1690" t="-2198" r="-2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6B15617-A034-00EA-1A02-1A57D0F228BC}"/>
              </a:ext>
            </a:extLst>
          </p:cNvPr>
          <p:cNvSpPr txBox="1"/>
          <p:nvPr/>
        </p:nvSpPr>
        <p:spPr>
          <a:xfrm>
            <a:off x="7781500" y="5677457"/>
            <a:ext cx="3720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demo_Covariates.csv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440655-7545-635F-DA5D-3249FB4517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39206"/>
          <a:stretch/>
        </p:blipFill>
        <p:spPr>
          <a:xfrm>
            <a:off x="8513275" y="1405289"/>
            <a:ext cx="2257425" cy="41228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33648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4400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4400" b="1">
                            <a:solidFill>
                              <a:srgbClr val="1E718F"/>
                            </a:solidFill>
                            <a:latin typeface="Century Gothic" panose="020B0502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1E718F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68" t="-19200" b="-2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3C5ED5F-1D72-2DB6-B1FF-E5493AD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7" y="1405289"/>
            <a:ext cx="11421290" cy="5683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Recall the Horvitz-Thompson estimator: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4FCE0A-14D0-A067-5930-C0FCD8175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152" y="1973655"/>
            <a:ext cx="2144540" cy="1225451"/>
          </a:xfrm>
          <a:prstGeom prst="rect">
            <a:avLst/>
          </a:prstGeom>
        </p:spPr>
      </p:pic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C99F9915-6595-C7C9-7741-0DC8880C898B}"/>
              </a:ext>
            </a:extLst>
          </p:cNvPr>
          <p:cNvSpPr txBox="1">
            <a:spLocks/>
          </p:cNvSpPr>
          <p:nvPr/>
        </p:nvSpPr>
        <p:spPr>
          <a:xfrm>
            <a:off x="380997" y="3191348"/>
            <a:ext cx="11421290" cy="568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E718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and the superpopulation modification: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B3235-C5A7-46C9-DFCF-F7B650315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954" y="3639526"/>
            <a:ext cx="7604159" cy="1138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8">
                <a:extLst>
                  <a:ext uri="{FF2B5EF4-FFF2-40B4-BE49-F238E27FC236}">
                    <a16:creationId xmlns:a16="http://schemas.microsoft.com/office/drawing/2014/main" id="{C956400D-F046-141D-87F0-88BCFFF492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0997" y="4778000"/>
                <a:ext cx="11421290" cy="18672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rgbClr val="1E718F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/>
                  <a:t>Both are dependent on estimates of: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/>
                          <m:t>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𝑝𝑟𝑜𝑏𝑎𝑏𝑖𝑙𝑖𝑡𝑦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𝑐𝑎𝑟𝑐𝑎𝑠𝑠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𝑠𝑢𝑟𝑣𝑖𝑣𝑒𝑠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𝑝𝑒𝑟𝑖𝑜𝑑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𝑝𝑟𝑜𝑏𝑎𝑏𝑖𝑙𝑖𝑡𝑦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𝑐𝑎𝑟𝑐𝑎𝑠𝑠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𝑐𝑎𝑝𝑡𝑢𝑟𝑒𝑑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𝑑𝑢𝑟𝑖𝑛𝑔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𝑝𝑒𝑟𝑖𝑜𝑑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Content Placeholder 8">
                <a:extLst>
                  <a:ext uri="{FF2B5EF4-FFF2-40B4-BE49-F238E27FC236}">
                    <a16:creationId xmlns:a16="http://schemas.microsoft.com/office/drawing/2014/main" id="{C956400D-F046-141D-87F0-88BCFFF49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7" y="4778000"/>
                <a:ext cx="11421290" cy="1867243"/>
              </a:xfrm>
              <a:prstGeom prst="rect">
                <a:avLst/>
              </a:prstGeom>
              <a:blipFill>
                <a:blip r:embed="rId6"/>
                <a:stretch>
                  <a:fillRect l="-1067"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5377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4400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4400" b="1">
                            <a:solidFill>
                              <a:srgbClr val="1E718F"/>
                            </a:solidFill>
                            <a:latin typeface="Century Gothic" panose="020B0502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1E718F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68" t="-19200" b="-2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7" y="1405288"/>
                <a:ext cx="11421290" cy="103914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We can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1E718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>
                            <a:solidFill>
                              <a:srgbClr val="1E718F"/>
                            </a:solidFill>
                          </a:rPr>
                          <m:t>𝜙</m:t>
                        </m:r>
                      </m:e>
                      <m:sub>
                        <m:r>
                          <a:rPr lang="en-US" sz="2800" b="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 to represent the capture history of a given carcass </a:t>
                </a:r>
                <a:r>
                  <a:rPr lang="en-US" sz="2800" i="1" dirty="0" err="1"/>
                  <a:t>i</a:t>
                </a:r>
                <a:r>
                  <a:rPr lang="en-US" sz="2800" i="1" dirty="0"/>
                  <a:t> </a:t>
                </a:r>
                <a:r>
                  <a:rPr lang="en-US" sz="2800" dirty="0"/>
                  <a:t>during period </a:t>
                </a:r>
                <a:r>
                  <a:rPr lang="en-US" sz="2800" i="1" dirty="0"/>
                  <a:t>j </a:t>
                </a:r>
                <a:r>
                  <a:rPr lang="en-US" sz="2800" dirty="0"/>
                  <a:t>as:</a:t>
                </a:r>
              </a:p>
              <a:p>
                <a:pPr marL="0" indent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7" y="1405288"/>
                <a:ext cx="11421290" cy="1039147"/>
              </a:xfrm>
              <a:blipFill>
                <a:blip r:embed="rId4"/>
                <a:stretch>
                  <a:fillRect l="-1067" t="-8824" r="-907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78868E4-0447-AD44-57BB-33E28E734C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012" y="2767012"/>
            <a:ext cx="8943975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21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4400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4400" b="1">
                            <a:solidFill>
                              <a:srgbClr val="1E718F"/>
                            </a:solidFill>
                            <a:latin typeface="Century Gothic" panose="020B0502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1E718F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68" t="-19200" b="-2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3C5ED5F-1D72-2DB6-B1FF-E5493AD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268117"/>
            <a:ext cx="11421290" cy="1039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Consider the following simplified set of capture histories: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2CABCC-CFF7-B5A2-0177-4B7456457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080" y="1787690"/>
            <a:ext cx="4429125" cy="2105025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DC337939-DE77-1C9A-BC2D-998E729F95E3}"/>
              </a:ext>
            </a:extLst>
          </p:cNvPr>
          <p:cNvSpPr txBox="1">
            <a:spLocks/>
          </p:cNvSpPr>
          <p:nvPr/>
        </p:nvSpPr>
        <p:spPr>
          <a:xfrm>
            <a:off x="380996" y="4203179"/>
            <a:ext cx="11421290" cy="1039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E718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We can represent the likelihood of observing the capture history of fish 1601 as: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DFCBC9-6FFF-0F3C-46F3-7ED67BAB29AE}"/>
              </a:ext>
            </a:extLst>
          </p:cNvPr>
          <p:cNvSpPr/>
          <p:nvPr/>
        </p:nvSpPr>
        <p:spPr>
          <a:xfrm>
            <a:off x="3877080" y="2307264"/>
            <a:ext cx="4429125" cy="34755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C840B3-BC55-6DD2-C6AD-24C623490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803" y="5021610"/>
            <a:ext cx="730567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9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7445</TotalTime>
  <Words>1103</Words>
  <Application>Microsoft Office PowerPoint</Application>
  <PresentationFormat>Widescreen</PresentationFormat>
  <Paragraphs>127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Aptos</vt:lpstr>
      <vt:lpstr>Aptos Display</vt:lpstr>
      <vt:lpstr>Arial</vt:lpstr>
      <vt:lpstr>Cambria Math</vt:lpstr>
      <vt:lpstr>Century Gothic</vt:lpstr>
      <vt:lpstr>LatinModernMath-Regular-Identity-H</vt:lpstr>
      <vt:lpstr>LMRoman10-Regular-Identity-H</vt:lpstr>
      <vt:lpstr>Office Theme</vt:lpstr>
      <vt:lpstr>CVCS Escapement Modeling</vt:lpstr>
      <vt:lpstr>CVCS Escapement Monitoring Plan</vt:lpstr>
      <vt:lpstr>CVCS Carcass Surveys</vt:lpstr>
      <vt:lpstr>The Data: capture histories</vt:lpstr>
      <vt:lpstr>The Data: chops</vt:lpstr>
      <vt:lpstr>The Data: covariates</vt:lpstr>
      <vt:lpstr>Estimating p_ij and "ϕ" _ij</vt:lpstr>
      <vt:lpstr>Estimating p_ij and "ϕ" _ij</vt:lpstr>
      <vt:lpstr>Estimating p_ij and "ϕ" _ij</vt:lpstr>
      <vt:lpstr>Estimating p_ij and "ϕ" _ij</vt:lpstr>
      <vt:lpstr>Estimating p_ij and "ϕ" _ij</vt:lpstr>
      <vt:lpstr>Estimating p_ij and "ϕ" _ij</vt:lpstr>
      <vt:lpstr>Logistic regression of p_ij and "ϕ" _ij</vt:lpstr>
      <vt:lpstr>Logistic regression of p_ij and "ϕ" _ij</vt:lpstr>
      <vt:lpstr>Maximum log-likelihood estimation (MLE)</vt:lpstr>
      <vt:lpstr>Maximum log-likelihood estimation (MLE)</vt:lpstr>
      <vt:lpstr>Maximum log-likelihood estimation (MLE)</vt:lpstr>
      <vt:lpstr>Maximum log-likelihood estimation (MLE)</vt:lpstr>
      <vt:lpstr>Maximum log-likelihood estimation (MLE)</vt:lpstr>
      <vt:lpstr>Maximum log-likelihood estimation (MLE)</vt:lpstr>
      <vt:lpstr>Maximum log-likelihood estimation (MLE)</vt:lpstr>
      <vt:lpstr>Wrapping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Barros, Arthur@Wildlife</dc:creator>
  <cp:lastModifiedBy>Barros, Arthur@Wildlife</cp:lastModifiedBy>
  <cp:revision>118</cp:revision>
  <dcterms:created xsi:type="dcterms:W3CDTF">2024-07-31T19:43:16Z</dcterms:created>
  <dcterms:modified xsi:type="dcterms:W3CDTF">2024-08-07T19:47:05Z</dcterms:modified>
</cp:coreProperties>
</file>